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72" r:id="rId3"/>
    <p:sldId id="340" r:id="rId4"/>
    <p:sldId id="315" r:id="rId5"/>
    <p:sldId id="339" r:id="rId6"/>
    <p:sldId id="314" r:id="rId7"/>
    <p:sldId id="313" r:id="rId8"/>
    <p:sldId id="342" r:id="rId9"/>
    <p:sldId id="316" r:id="rId10"/>
    <p:sldId id="335" r:id="rId11"/>
    <p:sldId id="317" r:id="rId12"/>
    <p:sldId id="358" r:id="rId13"/>
    <p:sldId id="318" r:id="rId14"/>
    <p:sldId id="319" r:id="rId15"/>
    <p:sldId id="320" r:id="rId16"/>
    <p:sldId id="341" r:id="rId17"/>
    <p:sldId id="321" r:id="rId18"/>
    <p:sldId id="338" r:id="rId19"/>
    <p:sldId id="2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76" d="100"/>
          <a:sy n="76" d="100"/>
        </p:scale>
        <p:origin x="68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17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gradFill>
          <a:gsLst>
            <a:gs pos="100000">
              <a:schemeClr val="accent1">
                <a:lumMod val="20000"/>
                <a:lumOff val="80000"/>
                <a:alpha val="86000"/>
              </a:schemeClr>
            </a:gs>
            <a:gs pos="42000">
              <a:schemeClr val="bg1">
                <a:alpha val="40000"/>
              </a:schemeClr>
            </a:gs>
            <a:gs pos="0">
              <a:schemeClr val="accent1">
                <a:lumMod val="20000"/>
                <a:lumOff val="80000"/>
                <a:alpha val="85000"/>
              </a:schemeClr>
            </a:gs>
            <a:gs pos="75000">
              <a:schemeClr val="bg1">
                <a:alpha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0" y="0"/>
            <a:ext cx="12188825" cy="713232"/>
            <a:chOff x="0" y="0"/>
            <a:chExt cx="12188825" cy="713232"/>
          </a:xfrm>
        </p:grpSpPr>
        <p:sp>
          <p:nvSpPr>
            <p:cNvPr id="7" name="Прямоугольник 6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0" y="0"/>
            <a:ext cx="713232" cy="6858000"/>
            <a:chOff x="0" y="0"/>
            <a:chExt cx="713232" cy="6858000"/>
          </a:xfrm>
        </p:grpSpPr>
        <p:sp>
          <p:nvSpPr>
            <p:cNvPr id="12" name="Прямоугольник 11"/>
            <p:cNvSpPr/>
            <p:nvPr/>
          </p:nvSpPr>
          <p:spPr>
            <a:xfrm flipH="1">
              <a:off x="7315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H="1">
              <a:off x="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1476762" y="0"/>
            <a:ext cx="746886" cy="6858000"/>
            <a:chOff x="11476762" y="0"/>
            <a:chExt cx="746886" cy="6858000"/>
          </a:xfrm>
        </p:grpSpPr>
        <p:sp>
          <p:nvSpPr>
            <p:cNvPr id="15" name="Прямоугольник 14"/>
            <p:cNvSpPr/>
            <p:nvPr/>
          </p:nvSpPr>
          <p:spPr>
            <a:xfrm flipH="1">
              <a:off x="1147676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 15"/>
            <p:cNvSpPr/>
            <p:nvPr/>
          </p:nvSpPr>
          <p:spPr>
            <a:xfrm flipH="1">
              <a:off x="1202093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 flipV="1">
            <a:off x="0" y="6144768"/>
            <a:ext cx="12188825" cy="713232"/>
            <a:chOff x="0" y="0"/>
            <a:chExt cx="12188825" cy="713232"/>
          </a:xfrm>
        </p:grpSpPr>
        <p:sp>
          <p:nvSpPr>
            <p:cNvPr id="18" name="Прямоугольник 17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95400" y="3749040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16736" y="0"/>
            <a:ext cx="12188825" cy="548640"/>
            <a:chOff x="0" y="0"/>
            <a:chExt cx="12188825" cy="713232"/>
          </a:xfrm>
        </p:grpSpPr>
        <p:sp>
          <p:nvSpPr>
            <p:cNvPr id="12" name="Прямоугольник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rmAutofit/>
          </a:bodyPr>
          <a:lstStyle>
            <a:lvl1pPr algn="ctr">
              <a:defRPr sz="54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3749040"/>
            <a:ext cx="9601200" cy="9144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4112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7888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4112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4112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7888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7888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8640" y="1005840"/>
            <a:ext cx="72237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48640" y="548640"/>
            <a:ext cx="6675120" cy="5760720"/>
          </a:xfrm>
          <a:noFill/>
        </p:spPr>
        <p:txBody>
          <a:bodyPr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0" y="0"/>
            <a:ext cx="7772400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 flipV="1">
            <a:off x="0" y="6309360"/>
            <a:ext cx="7772400" cy="548640"/>
            <a:chOff x="0" y="0"/>
            <a:chExt cx="12188825" cy="713232"/>
          </a:xfrm>
        </p:grpSpPr>
        <p:sp>
          <p:nvSpPr>
            <p:cNvPr id="12" name="Прямоугольник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 rot="5400000" flipV="1">
            <a:off x="-3154680" y="3154680"/>
            <a:ext cx="6858000" cy="548640"/>
            <a:chOff x="0" y="0"/>
            <a:chExt cx="12188825" cy="713232"/>
          </a:xfrm>
        </p:grpSpPr>
        <p:sp>
          <p:nvSpPr>
            <p:cNvPr id="15" name="Прямоугольник 14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 15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 rot="16200000" flipH="1" flipV="1">
            <a:off x="4069079" y="3154681"/>
            <a:ext cx="6858000" cy="548640"/>
            <a:chOff x="0" y="0"/>
            <a:chExt cx="12188825" cy="713232"/>
          </a:xfrm>
        </p:grpSpPr>
        <p:sp>
          <p:nvSpPr>
            <p:cNvPr id="18" name="Прямоугольник 17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  <a:alpha val="56000"/>
              </a:schemeClr>
            </a:gs>
            <a:gs pos="7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 bwMode="auto"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 bwMode="auto"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 bwMode="auto"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950976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41120" y="1673352"/>
            <a:ext cx="95097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875776" y="6391656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ru-RU" smtClean="0"/>
              <a:pPr/>
              <a:t>29.04.2022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341120" y="6391656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10800" y="6391656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840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.png"/><Relationship Id="rId4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1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7" Type="http://schemas.openxmlformats.org/officeDocument/2006/relationships/image" Target="../media/image17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0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711450" y="563434"/>
            <a:ext cx="6769100" cy="185737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/>
          <a:p>
            <a:pPr algn="ctr" eaLnBrk="1" hangingPunct="1">
              <a:defRPr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Геотехническая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лаборатория 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35435" y="3452933"/>
            <a:ext cx="10721130" cy="9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buNone/>
            </a:pPr>
            <a:r>
              <a:rPr lang="ru-RU" altLang="ru-RU" sz="2400" b="1" i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   </a:t>
            </a:r>
            <a:r>
              <a:rPr lang="ru-RU" altLang="ru-RU" sz="2400" b="1" i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Особенности определения входных параметров </a:t>
            </a:r>
            <a:endParaRPr lang="en-US" altLang="ru-RU" sz="2400" b="1" i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>
              <a:buNone/>
            </a:pPr>
            <a:r>
              <a:rPr lang="ru-RU" altLang="ru-RU" sz="2400" b="1" i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для модели </a:t>
            </a:r>
            <a:r>
              <a:rPr lang="en-US" altLang="ru-RU" sz="2400" b="1" i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HSS</a:t>
            </a:r>
            <a:endParaRPr lang="ru-RU" altLang="ru-RU" sz="2400" b="1" i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47738" y="5449664"/>
            <a:ext cx="8532812" cy="77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itchFamily="34" charset="0"/>
              <a:buNone/>
              <a:defRPr/>
            </a:pPr>
            <a:endParaRPr lang="ru-RU" altLang="ru-RU" sz="16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F66CDC-1335-4489-9D6B-06DCF751F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358" y="1125716"/>
            <a:ext cx="2303284" cy="23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2AF74-2FD2-4F78-86AD-9D56A0044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динамического </a:t>
            </a:r>
            <a:r>
              <a:rPr lang="ru-RU" dirty="0" err="1"/>
              <a:t>стабилометра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E25AB-0F85-44E0-B016-26E49A93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3" y="1210523"/>
            <a:ext cx="3909323" cy="29032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3FB6503-BB79-4E60-A5B5-7ADD5F2FC95B}"/>
                  </a:ext>
                </a:extLst>
              </p:cNvPr>
              <p:cNvSpPr/>
              <p:nvPr/>
            </p:nvSpPr>
            <p:spPr>
              <a:xfrm>
                <a:off x="528154" y="4467921"/>
                <a:ext cx="2285819" cy="908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3FB6503-BB79-4E60-A5B5-7ADD5F2FC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4" y="4467921"/>
                <a:ext cx="2285819" cy="908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E4985B3-9F20-46FF-A3C0-B84276308D9F}"/>
                  </a:ext>
                </a:extLst>
              </p:cNvPr>
              <p:cNvSpPr/>
              <p:nvPr/>
            </p:nvSpPr>
            <p:spPr>
              <a:xfrm>
                <a:off x="2754715" y="4657876"/>
                <a:ext cx="16371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E4985B3-9F20-46FF-A3C0-B84276308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15" y="4657876"/>
                <a:ext cx="1637177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бъект 6">
            <a:extLst>
              <a:ext uri="{FF2B5EF4-FFF2-40B4-BE49-F238E27FC236}">
                <a16:creationId xmlns:a16="http://schemas.microsoft.com/office/drawing/2014/main" id="{1F93A69A-DEDC-4FF3-9ACE-7C455F029B8F}"/>
              </a:ext>
            </a:extLst>
          </p:cNvPr>
          <p:cNvSpPr txBox="1">
            <a:spLocks/>
          </p:cNvSpPr>
          <p:nvPr/>
        </p:nvSpPr>
        <p:spPr>
          <a:xfrm>
            <a:off x="8469580" y="4888708"/>
            <a:ext cx="2748751" cy="1211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/>
              <a:t>Динамический </a:t>
            </a:r>
            <a:r>
              <a:rPr lang="ru-RU" sz="2400" dirty="0" err="1"/>
              <a:t>стабилометр</a:t>
            </a:r>
            <a:r>
              <a:rPr lang="ru-RU" sz="2400" dirty="0"/>
              <a:t> </a:t>
            </a:r>
            <a:r>
              <a:rPr lang="en-US" sz="2400" dirty="0"/>
              <a:t>Willie </a:t>
            </a:r>
            <a:r>
              <a:rPr lang="en-US" sz="2400" dirty="0" err="1"/>
              <a:t>Geotechnik</a:t>
            </a:r>
            <a:endParaRPr lang="en-US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32AA19-7FFB-4556-9DE3-A3130EE4F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F9F895-FB43-4267-A410-C75406025C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55" y="1210523"/>
            <a:ext cx="2644802" cy="3445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Объект 2">
            <a:extLst>
              <a:ext uri="{FF2B5EF4-FFF2-40B4-BE49-F238E27FC236}">
                <a16:creationId xmlns:a16="http://schemas.microsoft.com/office/drawing/2014/main" id="{3DF27D81-B843-414F-8ECB-E89CA2E6B7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1892" y="1211069"/>
            <a:ext cx="3814887" cy="3814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35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динамического </a:t>
            </a:r>
            <a:r>
              <a:rPr lang="ru-RU" dirty="0" err="1"/>
              <a:t>стабилометра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9AFCB0-7B92-4373-9E1E-B85ABF1E0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6405FAB-17FD-4AD6-B089-13FBF1BE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11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EC5066-A3A0-4E6E-AAC2-127094648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t="318" r="32222" b="9857"/>
          <a:stretch/>
        </p:blipFill>
        <p:spPr>
          <a:xfrm rot="16200000">
            <a:off x="3672995" y="-303108"/>
            <a:ext cx="4730078" cy="74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6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Объект 6">
                <a:extLst>
                  <a:ext uri="{FF2B5EF4-FFF2-40B4-BE49-F238E27FC236}">
                    <a16:creationId xmlns:a16="http://schemas.microsoft.com/office/drawing/2014/main" id="{11D8FD51-B9B9-48E8-8223-90EA390327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6079" y="5629997"/>
                <a:ext cx="4609159" cy="737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2800">
                            <a:latin typeface="Cambria Math" panose="02040503050406030204" pitchFamily="18" charset="0"/>
                          </a:rPr>
                          <m:t>0.722</m:t>
                        </m:r>
                      </m:sub>
                    </m:sSub>
                  </m:oMath>
                </a14:m>
                <a:r>
                  <a:rPr lang="ru-RU" sz="2800" dirty="0"/>
                  <a:t> = 2.267 * 10</a:t>
                </a:r>
                <a:r>
                  <a:rPr lang="ru-RU" sz="2800" baseline="30000" dirty="0"/>
                  <a:t>−4</a:t>
                </a:r>
                <a:endParaRPr lang="ru-RU" baseline="30000" dirty="0"/>
              </a:p>
            </p:txBody>
          </p:sp>
        </mc:Choice>
        <mc:Fallback xmlns="">
          <p:sp>
            <p:nvSpPr>
              <p:cNvPr id="2" name="Объект 6">
                <a:extLst>
                  <a:ext uri="{FF2B5EF4-FFF2-40B4-BE49-F238E27FC236}">
                    <a16:creationId xmlns:a16="http://schemas.microsoft.com/office/drawing/2014/main" id="{11D8FD51-B9B9-48E8-8223-90EA39032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79" y="5629997"/>
                <a:ext cx="4609159" cy="737949"/>
              </a:xfrm>
              <a:prstGeom prst="rect">
                <a:avLst/>
              </a:prstGeom>
              <a:blipFill>
                <a:blip r:embed="rId2"/>
                <a:stretch>
                  <a:fillRect t="-148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6">
                <a:extLst>
                  <a:ext uri="{FF2B5EF4-FFF2-40B4-BE49-F238E27FC236}">
                    <a16:creationId xmlns:a16="http://schemas.microsoft.com/office/drawing/2014/main" id="{66306D8D-94B9-48CE-86C8-753B9E984A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200" y="5629997"/>
                <a:ext cx="4535488" cy="737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u-RU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/>
                  <a:t> = 111.067 МПа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6">
                <a:extLst>
                  <a:ext uri="{FF2B5EF4-FFF2-40B4-BE49-F238E27FC236}">
                    <a16:creationId xmlns:a16="http://schemas.microsoft.com/office/drawing/2014/main" id="{66306D8D-94B9-48CE-86C8-753B9E984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00" y="5629997"/>
                <a:ext cx="4535488" cy="737949"/>
              </a:xfrm>
              <a:prstGeom prst="rect">
                <a:avLst/>
              </a:prstGeom>
              <a:blipFill>
                <a:blip r:embed="rId3"/>
                <a:stretch>
                  <a:fillRect t="-148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E03BEBC-C25D-41F7-B42A-FCBF6061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динамического </a:t>
            </a:r>
            <a:r>
              <a:rPr lang="ru-RU" dirty="0" err="1"/>
              <a:t>стабилометра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A8E48A-EC20-4E9D-BF6D-B72DCFC08F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42F583-84D7-4F22-A062-C768628374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114756"/>
            <a:ext cx="5595327" cy="4196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1811EF-C568-41D9-8DEA-20A69F1FF8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34" y="1114756"/>
            <a:ext cx="5595327" cy="4196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53180F-3653-4695-952D-C789209786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47" y="2712773"/>
            <a:ext cx="1923234" cy="192323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FF01E1-6680-4BA2-8C02-A6EE7CA7F0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79" y="2712773"/>
            <a:ext cx="1923234" cy="19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0464BD5-2C02-45FF-BEF3-FAE133AC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Прямого простого сдвига</a:t>
            </a:r>
          </a:p>
        </p:txBody>
      </p:sp>
      <p:sp>
        <p:nvSpPr>
          <p:cNvPr id="5" name="Объект 6">
            <a:extLst>
              <a:ext uri="{FF2B5EF4-FFF2-40B4-BE49-F238E27FC236}">
                <a16:creationId xmlns:a16="http://schemas.microsoft.com/office/drawing/2014/main" id="{CEB47103-30F4-4341-8DDF-929DBB2B9A68}"/>
              </a:ext>
            </a:extLst>
          </p:cNvPr>
          <p:cNvSpPr txBox="1">
            <a:spLocks/>
          </p:cNvSpPr>
          <p:nvPr/>
        </p:nvSpPr>
        <p:spPr>
          <a:xfrm>
            <a:off x="6813573" y="5461724"/>
            <a:ext cx="4583494" cy="989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err="1">
                <a:solidFill>
                  <a:srgbClr val="888888"/>
                </a:solidFill>
              </a:rPr>
              <a:t>G</a:t>
            </a:r>
            <a:r>
              <a:rPr lang="en-US" sz="2400" b="0" i="0" dirty="0" err="1">
                <a:solidFill>
                  <a:srgbClr val="888888"/>
                </a:solidFill>
                <a:effectLst/>
              </a:rPr>
              <a:t>eomation</a:t>
            </a:r>
            <a:r>
              <a:rPr lang="en-US" sz="2400" dirty="0">
                <a:solidFill>
                  <a:srgbClr val="888888"/>
                </a:solidFill>
              </a:rPr>
              <a:t>, </a:t>
            </a:r>
            <a:r>
              <a:rPr lang="ru-RU" sz="2400" dirty="0" err="1">
                <a:solidFill>
                  <a:srgbClr val="888888"/>
                </a:solidFill>
              </a:rPr>
              <a:t>ПрогрессГео</a:t>
            </a:r>
            <a:r>
              <a:rPr lang="en-US" sz="2400" b="0" i="0" dirty="0">
                <a:solidFill>
                  <a:srgbClr val="888888"/>
                </a:solidFill>
                <a:effectLst/>
              </a:rPr>
              <a:t>. Direct Shear Device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2422A9-7C85-4F46-8234-22B46C70A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418311-A8BA-4550-ACB4-57A802866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70" y="997216"/>
            <a:ext cx="2584182" cy="4323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06A1EA-C55B-40B6-A551-167FD2DB9F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51" y="997216"/>
            <a:ext cx="3720537" cy="2608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178593-D6AB-4011-A68A-274AFA23D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750" y="3746156"/>
            <a:ext cx="3720537" cy="2325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2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62322-8D6D-40B7-B117-3FF47FD3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</a:t>
            </a:r>
            <a:r>
              <a:rPr lang="en-US" dirty="0"/>
              <a:t> </a:t>
            </a:r>
            <a:r>
              <a:rPr lang="ru-RU" dirty="0"/>
              <a:t>Прямого простого сдвига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6">
                <a:extLst>
                  <a:ext uri="{FF2B5EF4-FFF2-40B4-BE49-F238E27FC236}">
                    <a16:creationId xmlns:a16="http://schemas.microsoft.com/office/drawing/2014/main" id="{CE6E657D-EF73-472E-BB1E-EA7E2F510B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6079" y="5629997"/>
                <a:ext cx="4609159" cy="737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2800">
                            <a:latin typeface="Cambria Math" panose="02040503050406030204" pitchFamily="18" charset="0"/>
                          </a:rPr>
                          <m:t>0.722</m:t>
                        </m:r>
                      </m:sub>
                    </m:sSub>
                  </m:oMath>
                </a14:m>
                <a:r>
                  <a:rPr lang="ru-RU" sz="2800" dirty="0"/>
                  <a:t> = 30.936 * 10</a:t>
                </a:r>
                <a:r>
                  <a:rPr lang="ru-RU" sz="2800" baseline="30000" dirty="0"/>
                  <a:t>−4</a:t>
                </a:r>
                <a:endParaRPr lang="ru-RU" baseline="30000" dirty="0"/>
              </a:p>
            </p:txBody>
          </p:sp>
        </mc:Choice>
        <mc:Fallback xmlns="">
          <p:sp>
            <p:nvSpPr>
              <p:cNvPr id="5" name="Объект 6">
                <a:extLst>
                  <a:ext uri="{FF2B5EF4-FFF2-40B4-BE49-F238E27FC236}">
                    <a16:creationId xmlns:a16="http://schemas.microsoft.com/office/drawing/2014/main" id="{CE6E657D-EF73-472E-BB1E-EA7E2F510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79" y="5629997"/>
                <a:ext cx="4609159" cy="737949"/>
              </a:xfrm>
              <a:prstGeom prst="rect">
                <a:avLst/>
              </a:prstGeom>
              <a:blipFill>
                <a:blip r:embed="rId4"/>
                <a:stretch>
                  <a:fillRect t="-148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6">
                <a:extLst>
                  <a:ext uri="{FF2B5EF4-FFF2-40B4-BE49-F238E27FC236}">
                    <a16:creationId xmlns:a16="http://schemas.microsoft.com/office/drawing/2014/main" id="{BB0D30AB-CB32-4316-A1E6-282AC9033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200" y="5629997"/>
                <a:ext cx="4535488" cy="737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u-RU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/>
                  <a:t> = 65.740 МПа</a:t>
                </a:r>
                <a:endParaRPr lang="ru-RU" dirty="0"/>
              </a:p>
            </p:txBody>
          </p:sp>
        </mc:Choice>
        <mc:Fallback xmlns="">
          <p:sp>
            <p:nvSpPr>
              <p:cNvPr id="6" name="Объект 6">
                <a:extLst>
                  <a:ext uri="{FF2B5EF4-FFF2-40B4-BE49-F238E27FC236}">
                    <a16:creationId xmlns:a16="http://schemas.microsoft.com/office/drawing/2014/main" id="{BB0D30AB-CB32-4316-A1E6-282AC9033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00" y="5629997"/>
                <a:ext cx="4535488" cy="737949"/>
              </a:xfrm>
              <a:prstGeom prst="rect">
                <a:avLst/>
              </a:prstGeom>
              <a:blipFill>
                <a:blip r:embed="rId5"/>
                <a:stretch>
                  <a:fillRect t="-148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8643A0-5D89-4A0F-8649-216F62F6E8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67F5C7-0BAE-432D-962A-E77AFD5CF2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450" y="1073822"/>
            <a:ext cx="5775167" cy="4331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8D0E07-61D2-4FBF-A57C-FB6AA51A7C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71" y="2897144"/>
            <a:ext cx="1923234" cy="19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8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62322-8D6D-40B7-B117-3FF47FD3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</a:t>
            </a:r>
            <a:r>
              <a:rPr lang="en-US" dirty="0"/>
              <a:t> </a:t>
            </a:r>
            <a:r>
              <a:rPr lang="ru-RU" dirty="0"/>
              <a:t>Прямого простого сдвига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8643A0-5D89-4A0F-8649-216F62F6E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67F5C7-0BAE-432D-962A-E77AFD5CF2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0" y="1290839"/>
            <a:ext cx="3664713" cy="2748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791E1A-2A7C-44F1-AB8D-7372A6D8B8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" t="1864" r="3640" b="4320"/>
          <a:stretch/>
        </p:blipFill>
        <p:spPr>
          <a:xfrm>
            <a:off x="7629028" y="1290839"/>
            <a:ext cx="3983973" cy="2748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7EF71-2877-4DD2-A958-FE07B8977F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29" y="1290839"/>
            <a:ext cx="3664713" cy="2748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CF1B57-64A8-498F-A70A-9130399F7C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28" y="1908308"/>
            <a:ext cx="1184298" cy="11842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F33830-5491-445C-9195-08E5D0E84B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2" y="2500457"/>
            <a:ext cx="1184298" cy="1184298"/>
          </a:xfrm>
          <a:prstGeom prst="rect">
            <a:avLst/>
          </a:prstGeom>
        </p:spPr>
      </p:pic>
      <p:sp>
        <p:nvSpPr>
          <p:cNvPr id="14" name="Объект 6">
            <a:extLst>
              <a:ext uri="{FF2B5EF4-FFF2-40B4-BE49-F238E27FC236}">
                <a16:creationId xmlns:a16="http://schemas.microsoft.com/office/drawing/2014/main" id="{75BC0005-D61A-4C9F-B634-F0CFEEA7621F}"/>
              </a:ext>
            </a:extLst>
          </p:cNvPr>
          <p:cNvSpPr txBox="1">
            <a:spLocks/>
          </p:cNvSpPr>
          <p:nvPr/>
        </p:nvSpPr>
        <p:spPr>
          <a:xfrm>
            <a:off x="3964315" y="4119144"/>
            <a:ext cx="3664713" cy="444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dirty="0">
                <a:solidFill>
                  <a:srgbClr val="888888"/>
                </a:solidFill>
              </a:rPr>
              <a:t>Резонансная колонка</a:t>
            </a:r>
            <a:endParaRPr lang="en-US" sz="2400" b="0" i="0" dirty="0">
              <a:solidFill>
                <a:srgbClr val="888888"/>
              </a:solidFill>
              <a:effectLst/>
            </a:endParaRPr>
          </a:p>
        </p:txBody>
      </p:sp>
      <p:sp>
        <p:nvSpPr>
          <p:cNvPr id="15" name="Объект 6">
            <a:extLst>
              <a:ext uri="{FF2B5EF4-FFF2-40B4-BE49-F238E27FC236}">
                <a16:creationId xmlns:a16="http://schemas.microsoft.com/office/drawing/2014/main" id="{2069CCF6-3358-4485-9FB8-6A9875225277}"/>
              </a:ext>
            </a:extLst>
          </p:cNvPr>
          <p:cNvSpPr txBox="1">
            <a:spLocks/>
          </p:cNvSpPr>
          <p:nvPr/>
        </p:nvSpPr>
        <p:spPr>
          <a:xfrm>
            <a:off x="299602" y="4119144"/>
            <a:ext cx="3664713" cy="775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dirty="0">
                <a:solidFill>
                  <a:srgbClr val="888888"/>
                </a:solidFill>
              </a:rPr>
              <a:t>Прямой простой сдвиг</a:t>
            </a:r>
            <a:endParaRPr lang="en-US" sz="2400" b="0" i="0" dirty="0">
              <a:solidFill>
                <a:srgbClr val="88888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269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416F8-8D16-482C-93F5-57A7BF92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Сравнение результатов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7B7F6A1-6467-47E1-AD68-8ADD7B4628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3172233"/>
                  </p:ext>
                </p:extLst>
              </p:nvPr>
            </p:nvGraphicFramePr>
            <p:xfrm>
              <a:off x="660596" y="1664804"/>
              <a:ext cx="10800000" cy="409886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5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207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b="1" dirty="0">
                              <a:latin typeface="+mj-lt"/>
                            </a:rPr>
                            <a:t>Метод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ru-RU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800" b="1" dirty="0">
                              <a:latin typeface="+mj-lt"/>
                            </a:rPr>
                            <a:t>, МПа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b="1" dirty="0">
                              <a:latin typeface="+mj-lt"/>
                            </a:rPr>
                            <a:t>%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b="1" i="1" smtClean="0"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</m:e>
                                <m:sub>
                                  <m:r>
                                    <a:rPr lang="ru-RU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ru-RU" sz="2800" b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ru-RU" sz="2800" b="1" i="1" smtClean="0">
                                      <a:latin typeface="Cambria Math" panose="02040503050406030204" pitchFamily="18" charset="0"/>
                                    </a:rPr>
                                    <m:t>𝟕𝟐𝟐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800" b="1" dirty="0">
                              <a:latin typeface="+mj-lt"/>
                            </a:rPr>
                            <a:t> * 10</a:t>
                          </a:r>
                          <a:r>
                            <a:rPr lang="ru-RU" sz="2800" b="1" strike="noStrike" baseline="30000" dirty="0">
                              <a:latin typeface="+mj-lt"/>
                            </a:rPr>
                            <a:t>−4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b="1" dirty="0">
                              <a:latin typeface="+mj-lt"/>
                            </a:rPr>
                            <a:t>%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53775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Резонансной </a:t>
                          </a:r>
                          <a:br>
                            <a:rPr lang="ru-RU" sz="2800" dirty="0"/>
                          </a:br>
                          <a:r>
                            <a:rPr lang="ru-RU" sz="2800" dirty="0"/>
                            <a:t>колонки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133.397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0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5.087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0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53775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Динамического </a:t>
                          </a:r>
                          <a:br>
                            <a:rPr lang="ru-RU" sz="2800" dirty="0"/>
                          </a:br>
                          <a:r>
                            <a:rPr lang="ru-RU" sz="2800" dirty="0" err="1"/>
                            <a:t>стабилометра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111.067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17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2.267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55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70518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Прямой простой сдвиг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65.740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51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30.936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508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7B7F6A1-6467-47E1-AD68-8ADD7B4628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3172233"/>
                  </p:ext>
                </p:extLst>
              </p:nvPr>
            </p:nvGraphicFramePr>
            <p:xfrm>
              <a:off x="660596" y="1664804"/>
              <a:ext cx="10800000" cy="409886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0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5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207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b="1" dirty="0">
                              <a:latin typeface="+mj-lt"/>
                            </a:rPr>
                            <a:t>Метод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2995" t="-741" r="-185990" b="-4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b="1" dirty="0">
                              <a:latin typeface="+mj-lt"/>
                            </a:rPr>
                            <a:t>%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5749" t="-741" r="-43237" b="-4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b="1" dirty="0">
                              <a:latin typeface="+mj-lt"/>
                            </a:rPr>
                            <a:t>%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53775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Резонансной </a:t>
                          </a:r>
                          <a:br>
                            <a:rPr lang="ru-RU" sz="2800" dirty="0"/>
                          </a:br>
                          <a:r>
                            <a:rPr lang="ru-RU" sz="2800" dirty="0"/>
                            <a:t>колонки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133.397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0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5.087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0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53775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Динамического </a:t>
                          </a:r>
                          <a:br>
                            <a:rPr lang="ru-RU" sz="2800" dirty="0"/>
                          </a:br>
                          <a:r>
                            <a:rPr lang="ru-RU" sz="2800" dirty="0" err="1"/>
                            <a:t>стабилометра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111.067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17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2.267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55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70518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Прямой простой сдвиг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65.740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51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30.936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800" dirty="0"/>
                            <a:t>508</a:t>
                          </a:r>
                          <a:endParaRPr lang="ru-RU" sz="2800" dirty="0">
                            <a:latin typeface="+mn-lt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6A2200-DF78-41AB-B70A-17F6D2DD2D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416F8-8D16-482C-93F5-57A7BF92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Моделирование результатов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6A2200-DF78-41AB-B70A-17F6D2DD2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DCEDE1-49FE-4EC5-85A1-98284F496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06" t="19450" r="20940" b="12294"/>
          <a:stretch/>
        </p:blipFill>
        <p:spPr>
          <a:xfrm>
            <a:off x="219030" y="957040"/>
            <a:ext cx="7944374" cy="5308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3A6A70-1DAF-4B18-9A8B-71577C354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69" t="34724" r="32325" b="30430"/>
          <a:stretch/>
        </p:blipFill>
        <p:spPr>
          <a:xfrm>
            <a:off x="8407150" y="1551962"/>
            <a:ext cx="3565820" cy="1996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1A73BF-DB4B-4B37-94B8-8CA4EA0B8A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40" t="43792" r="51422" b="48991"/>
          <a:stretch/>
        </p:blipFill>
        <p:spPr>
          <a:xfrm>
            <a:off x="8407150" y="4114799"/>
            <a:ext cx="1675004" cy="494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53954C-9DFA-46C1-A56C-FC5FB5CF6F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37" t="45561" r="40409" b="46610"/>
          <a:stretch/>
        </p:blipFill>
        <p:spPr>
          <a:xfrm>
            <a:off x="8407150" y="4639111"/>
            <a:ext cx="3042407" cy="536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69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80FF1A1-62A1-4AC3-842B-A85AE61C3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563434"/>
            <a:ext cx="6769100" cy="185737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/>
          <a:p>
            <a:pPr algn="ctr" eaLnBrk="1" hangingPunct="1">
              <a:defRPr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Геотехническая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лаборатория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E79BD0-0C75-4251-AACB-7681BFB58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435" y="3935475"/>
            <a:ext cx="107211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buNone/>
            </a:pPr>
            <a:r>
              <a:rPr lang="ru-RU" altLang="ru-RU" sz="2400" b="1" i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  </a:t>
            </a:r>
            <a:r>
              <a:rPr lang="ru-RU" altLang="ru-RU" sz="2400" b="1" i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СПАСИБО ЗА ВНИМАНИЕ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D428E3D-A6F5-4DB7-92DF-659D6DA94240}"/>
              </a:ext>
            </a:extLst>
          </p:cNvPr>
          <p:cNvSpPr txBox="1">
            <a:spLocks noChangeArrowheads="1"/>
          </p:cNvSpPr>
          <p:nvPr/>
        </p:nvSpPr>
        <p:spPr>
          <a:xfrm>
            <a:off x="947738" y="5449664"/>
            <a:ext cx="8532812" cy="77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itchFamily="34" charset="0"/>
              <a:buNone/>
              <a:defRPr/>
            </a:pPr>
            <a:endParaRPr lang="ru-RU" altLang="ru-RU" sz="16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DA8A71-AACF-44E3-83B4-58162C144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358" y="1190681"/>
            <a:ext cx="2303284" cy="23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40FA4A9-83CA-413A-9BBB-CB67D8A4B84D}"/>
              </a:ext>
            </a:extLst>
          </p:cNvPr>
          <p:cNvSpPr txBox="1">
            <a:spLocks/>
          </p:cNvSpPr>
          <p:nvPr/>
        </p:nvSpPr>
        <p:spPr>
          <a:xfrm>
            <a:off x="219030" y="217450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Модель </a:t>
            </a:r>
            <a:r>
              <a:rPr lang="en-US"/>
              <a:t>Hardening Soil Small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97DFAC-68AF-44D7-ABE8-E0B9F4F34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A3EBAA-9AC9-4B0B-B089-1625AF835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31488" r="24586" b="17291"/>
          <a:stretch/>
        </p:blipFill>
        <p:spPr>
          <a:xfrm>
            <a:off x="444311" y="1314538"/>
            <a:ext cx="6168833" cy="3727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2">
                <a:extLst>
                  <a:ext uri="{FF2B5EF4-FFF2-40B4-BE49-F238E27FC236}">
                    <a16:creationId xmlns:a16="http://schemas.microsoft.com/office/drawing/2014/main" id="{B127ABFF-943C-407F-AE42-94C2B030B6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7637" y="1829688"/>
                <a:ext cx="4975961" cy="2431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8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745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346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ru-RU"/>
                            <m:t>ε</m:t>
                          </m:r>
                          <m:r>
                            <m:rPr>
                              <m:nor/>
                            </m:rPr>
                            <a:rPr lang="ru-RU"/>
                            <m:t> 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Объект 2">
                <a:extLst>
                  <a:ext uri="{FF2B5EF4-FFF2-40B4-BE49-F238E27FC236}">
                    <a16:creationId xmlns:a16="http://schemas.microsoft.com/office/drawing/2014/main" id="{B127ABFF-943C-407F-AE42-94C2B030B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637" y="1829688"/>
                <a:ext cx="4975961" cy="2431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69B5A-6BA9-40C8-9B6D-6AF2CF782605}"/>
                  </a:ext>
                </a:extLst>
              </p:cNvPr>
              <p:cNvSpPr txBox="1"/>
              <p:nvPr/>
            </p:nvSpPr>
            <p:spPr>
              <a:xfrm>
                <a:off x="5514364" y="3248118"/>
                <a:ext cx="7581550" cy="819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p>
                      </m:sSub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ru-RU" sz="2000"/>
                                            <m:t>𝜎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ru-RU" sz="2000"/>
                                            <m:t> 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𝑟𝑒𝑓</m:t>
                                          </m:r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69B5A-6BA9-40C8-9B6D-6AF2CF782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364" y="3248118"/>
                <a:ext cx="7581550" cy="8196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65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40FA4A9-83CA-413A-9BBB-CB67D8A4B84D}"/>
              </a:ext>
            </a:extLst>
          </p:cNvPr>
          <p:cNvSpPr txBox="1">
            <a:spLocks/>
          </p:cNvSpPr>
          <p:nvPr/>
        </p:nvSpPr>
        <p:spPr>
          <a:xfrm>
            <a:off x="219030" y="217450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Модель </a:t>
            </a:r>
            <a:r>
              <a:rPr lang="en-US" dirty="0"/>
              <a:t>Hardening Soil Small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7A6A2C6-8EF6-4595-9C2C-DA203C8753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7312" y="1784120"/>
                <a:ext cx="4526186" cy="993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8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745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346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8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0.722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=0.385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7A6A2C6-8EF6-4595-9C2C-DA203C875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312" y="1784120"/>
                <a:ext cx="4526186" cy="9938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74376D-9D4A-47A4-A500-6131EFDB90BB}"/>
              </a:ext>
            </a:extLst>
          </p:cNvPr>
          <p:cNvSpPr/>
          <p:nvPr/>
        </p:nvSpPr>
        <p:spPr>
          <a:xfrm>
            <a:off x="711480" y="5087071"/>
            <a:ext cx="5088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Позволяет ввести нелинейную зависимость жесткости грунта от амплитуды деформации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97DFAC-68AF-44D7-ABE8-E0B9F4F34B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55F529-FCC2-42F8-B9B3-63A649DB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" y="1124598"/>
            <a:ext cx="7143099" cy="3728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07D7E-B11C-418D-917F-CF4D398EB2EC}"/>
                  </a:ext>
                </a:extLst>
              </p:cNvPr>
              <p:cNvSpPr txBox="1"/>
              <p:nvPr/>
            </p:nvSpPr>
            <p:spPr>
              <a:xfrm>
                <a:off x="5799540" y="3132650"/>
                <a:ext cx="7581550" cy="819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p>
                      </m:sSub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ru-RU" sz="2000"/>
                                            <m:t>𝜎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ru-RU" sz="2000"/>
                                            <m:t> 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𝑟𝑒𝑓</m:t>
                                          </m:r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07D7E-B11C-418D-917F-CF4D398EB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540" y="3132650"/>
                <a:ext cx="7581550" cy="8196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57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40FA4A9-83CA-413A-9BBB-CB67D8A4B84D}"/>
              </a:ext>
            </a:extLst>
          </p:cNvPr>
          <p:cNvSpPr txBox="1">
            <a:spLocks/>
          </p:cNvSpPr>
          <p:nvPr/>
        </p:nvSpPr>
        <p:spPr>
          <a:xfrm>
            <a:off x="219030" y="217450"/>
            <a:ext cx="11638008" cy="638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Модель </a:t>
            </a:r>
            <a:r>
              <a:rPr lang="en-US"/>
              <a:t>Hardening Soil Small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97DFAC-68AF-44D7-ABE8-E0B9F4F34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6D779B-0E6B-44AC-9F1D-3D495779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71" y="1114102"/>
            <a:ext cx="6630325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Методы определения параметров</a:t>
            </a:r>
          </a:p>
        </p:txBody>
      </p:sp>
      <p:pic>
        <p:nvPicPr>
          <p:cNvPr id="5" name="Рисунок 10">
            <a:extLst>
              <a:ext uri="{FF2B5EF4-FFF2-40B4-BE49-F238E27FC236}">
                <a16:creationId xmlns:a16="http://schemas.microsoft.com/office/drawing/2014/main" id="{CED28A6D-C8F2-4D30-BA95-08C375675D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3349" y="2471886"/>
            <a:ext cx="4272474" cy="3204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DE02F-6FE8-4CAF-8F66-37257CE86CCA}"/>
              </a:ext>
            </a:extLst>
          </p:cNvPr>
          <p:cNvSpPr txBox="1"/>
          <p:nvPr/>
        </p:nvSpPr>
        <p:spPr>
          <a:xfrm>
            <a:off x="299356" y="1088740"/>
            <a:ext cx="36008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ru-RU" sz="2300" b="1" dirty="0">
                <a:latin typeface="+mj-lt"/>
              </a:rPr>
              <a:t>1.	</a:t>
            </a:r>
            <a:r>
              <a:rPr lang="ru-RU" sz="2300" dirty="0"/>
              <a:t>Резонансная </a:t>
            </a:r>
            <a:br>
              <a:rPr lang="ru-RU" sz="2300" dirty="0"/>
            </a:br>
            <a:r>
              <a:rPr lang="ru-RU" sz="2300" dirty="0"/>
              <a:t>	колонка</a:t>
            </a:r>
            <a:endParaRPr lang="en-US" sz="2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78E69-9A89-4AE4-AE92-6C0DC2FE20E0}"/>
              </a:ext>
            </a:extLst>
          </p:cNvPr>
          <p:cNvSpPr txBox="1"/>
          <p:nvPr/>
        </p:nvSpPr>
        <p:spPr>
          <a:xfrm>
            <a:off x="4079776" y="1088740"/>
            <a:ext cx="36364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363"/>
            <a:r>
              <a:rPr lang="ru-RU" sz="2300" b="1" dirty="0">
                <a:latin typeface="+mj-lt"/>
              </a:rPr>
              <a:t>2.	</a:t>
            </a:r>
            <a:r>
              <a:rPr lang="ru-RU" sz="2300" dirty="0"/>
              <a:t>Динамический </a:t>
            </a:r>
          </a:p>
          <a:p>
            <a:pPr defTabSz="360363"/>
            <a:r>
              <a:rPr lang="ru-RU" sz="2300" dirty="0"/>
              <a:t>	</a:t>
            </a:r>
            <a:r>
              <a:rPr lang="ru-RU" sz="2300" dirty="0" err="1"/>
              <a:t>стабилометр</a:t>
            </a:r>
            <a:endParaRPr lang="ru-RU" sz="2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C8007-6E6E-4670-82C2-95A624E14BBB}"/>
              </a:ext>
            </a:extLst>
          </p:cNvPr>
          <p:cNvSpPr txBox="1"/>
          <p:nvPr/>
        </p:nvSpPr>
        <p:spPr>
          <a:xfrm>
            <a:off x="7860196" y="1088740"/>
            <a:ext cx="36364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363"/>
            <a:r>
              <a:rPr lang="ru-RU" sz="2300" b="1" dirty="0">
                <a:latin typeface="+mj-lt"/>
              </a:rPr>
              <a:t>3.	</a:t>
            </a:r>
            <a:r>
              <a:rPr lang="en-US" sz="2300" dirty="0"/>
              <a:t>Simple Direct Shear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9AFCB0-7B92-4373-9E1E-B85ABF1E09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E3B77A-5F1A-401E-8828-8BEEDA0642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102" y="1937825"/>
            <a:ext cx="3279807" cy="4273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618315-EA93-412C-A1E0-CFE90A8C0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7" y="1913391"/>
            <a:ext cx="2584182" cy="4323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54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BF2AB2-4E51-40E4-AAE6-87CE2D53B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29" r="35057" b="11845"/>
          <a:stretch/>
        </p:blipFill>
        <p:spPr>
          <a:xfrm>
            <a:off x="219030" y="1016732"/>
            <a:ext cx="1609770" cy="2670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221524-3700-4881-965C-AB8DBE4A6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38946" y="1497901"/>
            <a:ext cx="3392629" cy="25444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5B9F900-0CF0-463D-A9DC-398BC318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резонансной колонки</a:t>
            </a:r>
          </a:p>
        </p:txBody>
      </p:sp>
      <p:sp>
        <p:nvSpPr>
          <p:cNvPr id="8" name="Объект 6">
            <a:extLst>
              <a:ext uri="{FF2B5EF4-FFF2-40B4-BE49-F238E27FC236}">
                <a16:creationId xmlns:a16="http://schemas.microsoft.com/office/drawing/2014/main" id="{D0A8019B-3EF4-46BB-8C0E-BEC7F1037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025" y="4683901"/>
            <a:ext cx="2389566" cy="876758"/>
          </a:xfrm>
        </p:spPr>
        <p:txBody>
          <a:bodyPr>
            <a:no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/>
              <a:t>Резонансная </a:t>
            </a:r>
            <a:br>
              <a:rPr lang="ru-RU" sz="2400" dirty="0"/>
            </a:br>
            <a:r>
              <a:rPr lang="ru-RU" sz="2400" dirty="0"/>
              <a:t>колонка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226086-2F97-4194-B8CB-B8D783DC5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444" y="1016731"/>
            <a:ext cx="3023759" cy="2670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7C5AAD-761C-4324-B959-FD3584049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30" y="3687462"/>
            <a:ext cx="4562173" cy="2498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DA6DDD-0897-4EBB-B82B-307957A639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9B6F59-D399-4EEB-B9B0-88B3900FA6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0" t="-573" r="35032" b="7039"/>
          <a:stretch/>
        </p:blipFill>
        <p:spPr>
          <a:xfrm>
            <a:off x="5284202" y="1016731"/>
            <a:ext cx="2675824" cy="4102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264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5B9F900-0CF0-463D-A9DC-398BC318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резонансной колонки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DA6DDD-0897-4EBB-B82B-307957A639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F1DADE3-514F-45BC-A590-D716DC8639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88"/>
          <a:stretch/>
        </p:blipFill>
        <p:spPr>
          <a:xfrm>
            <a:off x="2400300" y="959522"/>
            <a:ext cx="7023100" cy="51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8E096-3858-43FB-9AC2-0038DFEE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резонансной колонки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6">
                <a:extLst>
                  <a:ext uri="{FF2B5EF4-FFF2-40B4-BE49-F238E27FC236}">
                    <a16:creationId xmlns:a16="http://schemas.microsoft.com/office/drawing/2014/main" id="{FB285EC7-72B2-418F-A734-12D02FCF81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6079" y="5629997"/>
                <a:ext cx="4609159" cy="737949"/>
              </a:xfrm>
            </p:spPr>
            <p:txBody>
              <a:bodyPr/>
              <a:lstStyle/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2800">
                            <a:latin typeface="Cambria Math" panose="02040503050406030204" pitchFamily="18" charset="0"/>
                          </a:rPr>
                          <m:t>0.722</m:t>
                        </m:r>
                      </m:sub>
                    </m:sSub>
                  </m:oMath>
                </a14:m>
                <a:r>
                  <a:rPr lang="ru-RU" sz="2800" dirty="0"/>
                  <a:t> = 5.087 * 10</a:t>
                </a:r>
                <a:r>
                  <a:rPr lang="ru-RU" sz="2800" baseline="30000" dirty="0"/>
                  <a:t>−4</a:t>
                </a:r>
                <a:endParaRPr lang="ru-RU" baseline="30000" dirty="0"/>
              </a:p>
            </p:txBody>
          </p:sp>
        </mc:Choice>
        <mc:Fallback xmlns="">
          <p:sp>
            <p:nvSpPr>
              <p:cNvPr id="3" name="Объект 6">
                <a:extLst>
                  <a:ext uri="{FF2B5EF4-FFF2-40B4-BE49-F238E27FC236}">
                    <a16:creationId xmlns:a16="http://schemas.microsoft.com/office/drawing/2014/main" id="{FB285EC7-72B2-418F-A734-12D02FCF81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6079" y="5629997"/>
                <a:ext cx="4609159" cy="737949"/>
              </a:xfrm>
              <a:blipFill>
                <a:blip r:embed="rId2"/>
                <a:stretch>
                  <a:fillRect t="-148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6">
                <a:extLst>
                  <a:ext uri="{FF2B5EF4-FFF2-40B4-BE49-F238E27FC236}">
                    <a16:creationId xmlns:a16="http://schemas.microsoft.com/office/drawing/2014/main" id="{1A766609-4D2E-433B-9ED9-5FE381B78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200" y="5629997"/>
                <a:ext cx="4535488" cy="737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u-RU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/>
                  <a:t> = 133.397 МПа</a:t>
                </a:r>
                <a:endParaRPr lang="ru-RU" dirty="0"/>
              </a:p>
            </p:txBody>
          </p:sp>
        </mc:Choice>
        <mc:Fallback xmlns="">
          <p:sp>
            <p:nvSpPr>
              <p:cNvPr id="6" name="Объект 6">
                <a:extLst>
                  <a:ext uri="{FF2B5EF4-FFF2-40B4-BE49-F238E27FC236}">
                    <a16:creationId xmlns:a16="http://schemas.microsoft.com/office/drawing/2014/main" id="{1A766609-4D2E-433B-9ED9-5FE381B78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00" y="5629997"/>
                <a:ext cx="4535488" cy="737949"/>
              </a:xfrm>
              <a:prstGeom prst="rect">
                <a:avLst/>
              </a:prstGeom>
              <a:blipFill>
                <a:blip r:embed="rId5"/>
                <a:stretch>
                  <a:fillRect t="-148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4414-5400-45B0-98F3-8910E59C18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70ADF6-4D09-46EC-B67A-8D9AE980D7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98" y="1165633"/>
            <a:ext cx="5540136" cy="4155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BDCD9A-5CDF-4B56-9CF8-F8B7085086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36" y="1165634"/>
            <a:ext cx="5540136" cy="4155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EEF9F9E-3945-4BAC-A4DB-C7F87A99DF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970" y="1965733"/>
            <a:ext cx="1923234" cy="19232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496DCDC-3197-4741-85BE-2566C4E8E65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76" y="1319950"/>
            <a:ext cx="1923234" cy="19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7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8E096-3858-43FB-9AC2-0038DFEE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 резонансной колонки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54414-5400-45B0-98F3-8910E59C18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4FC1DA-70E1-4002-BA75-39A3A17DD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0" y="1211069"/>
            <a:ext cx="7448508" cy="4929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262E98-FFCF-4B7A-A102-898864CA0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16" t="11498" r="33326" b="6055"/>
          <a:stretch/>
        </p:blipFill>
        <p:spPr>
          <a:xfrm>
            <a:off x="7667538" y="1211070"/>
            <a:ext cx="3503229" cy="4929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F21BDE-24F7-4F2D-BB66-C2ECD1984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3565933"/>
            <a:ext cx="1923234" cy="19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3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eer Green 16x9">
  <a:themeElements>
    <a:clrScheme name="Sheer Green">
      <a:dk1>
        <a:srgbClr val="624D38"/>
      </a:dk1>
      <a:lt1>
        <a:srgbClr val="FFFFFF"/>
      </a:lt1>
      <a:dk2>
        <a:srgbClr val="404040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04C4809-32CE-4D76-8837-BF87A221E8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0</TotalTime>
  <Words>210</Words>
  <Application>Microsoft Office PowerPoint</Application>
  <PresentationFormat>Широкоэкранный</PresentationFormat>
  <Paragraphs>65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Century Gothic</vt:lpstr>
      <vt:lpstr>Wingdings 3</vt:lpstr>
      <vt:lpstr>Sheer Green 16x9</vt:lpstr>
      <vt:lpstr>Презентация PowerPoint</vt:lpstr>
      <vt:lpstr>Презентация PowerPoint</vt:lpstr>
      <vt:lpstr>Презентация PowerPoint</vt:lpstr>
      <vt:lpstr>Презентация PowerPoint</vt:lpstr>
      <vt:lpstr>Методы определения параметров</vt:lpstr>
      <vt:lpstr>Метод резонансной колонки</vt:lpstr>
      <vt:lpstr>Метод резонансной колонки</vt:lpstr>
      <vt:lpstr>Метод резонансной колонки</vt:lpstr>
      <vt:lpstr>Метод резонансной колонки</vt:lpstr>
      <vt:lpstr>Метод динамического стабилометра</vt:lpstr>
      <vt:lpstr>Метод динамического стабилометра</vt:lpstr>
      <vt:lpstr>Метод динамического стабилометра</vt:lpstr>
      <vt:lpstr>Метод Прямого простого сдвига</vt:lpstr>
      <vt:lpstr>Метод Прямого простого сдвига</vt:lpstr>
      <vt:lpstr>Метод Прямого простого сдвига</vt:lpstr>
      <vt:lpstr>Сравнение результатов</vt:lpstr>
      <vt:lpstr>Моделирование результатов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2017-10-31T14:26:17Z</dcterms:created>
  <dcterms:modified xsi:type="dcterms:W3CDTF">2022-04-29T08:02:26Z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TC029208979991</vt:lpwstr>
  </property>
</Properties>
</file>